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</p:sldIdLst>
  <p:sldSz cx="37490400" cy="210312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24" userDrawn="1">
          <p15:clr>
            <a:srgbClr val="A4A3A4"/>
          </p15:clr>
        </p15:guide>
        <p15:guide id="2" pos="11808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432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pos="7776" userDrawn="1">
          <p15:clr>
            <a:srgbClr val="A4A3A4"/>
          </p15:clr>
        </p15:guide>
        <p15:guide id="7" orient="horz" pos="11808" userDrawn="1">
          <p15:clr>
            <a:srgbClr val="A4A3A4"/>
          </p15:clr>
        </p15:guide>
        <p15:guide id="8" pos="23328" userDrawn="1">
          <p15:clr>
            <a:srgbClr val="A4A3A4"/>
          </p15:clr>
        </p15:guide>
        <p15:guide id="9" pos="15840" userDrawn="1">
          <p15:clr>
            <a:srgbClr val="A4A3A4"/>
          </p15:clr>
        </p15:guide>
        <p15:guide id="10" pos="15552" userDrawn="1">
          <p15:clr>
            <a:srgbClr val="A4A3A4"/>
          </p15:clr>
        </p15:guide>
        <p15:guide id="11" pos="8064" userDrawn="1">
          <p15:clr>
            <a:srgbClr val="A4A3A4"/>
          </p15:clr>
        </p15:guide>
        <p15:guide id="12" pos="15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B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4624"/>
  </p:normalViewPr>
  <p:slideViewPr>
    <p:cSldViewPr snapToGrid="0" snapToObjects="1">
      <p:cViewPr>
        <p:scale>
          <a:sx n="31" d="100"/>
          <a:sy n="31" d="100"/>
        </p:scale>
        <p:origin x="144" y="344"/>
      </p:cViewPr>
      <p:guideLst>
        <p:guide orient="horz" pos="6624"/>
        <p:guide pos="11808"/>
        <p:guide pos="288"/>
        <p:guide pos="432"/>
        <p:guide orient="horz" pos="2016"/>
        <p:guide pos="7776"/>
        <p:guide orient="horz" pos="11808"/>
        <p:guide pos="23328"/>
        <p:guide pos="15840"/>
        <p:guide pos="15552"/>
        <p:guide pos="8064"/>
        <p:guide pos="159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495448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082860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2495448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3082860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10515600" y="457200"/>
            <a:ext cx="16458840" cy="84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2495448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30828600" y="1128528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2495448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30828600" y="11745360"/>
            <a:ext cx="55940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0515600" y="457200"/>
            <a:ext cx="16458840" cy="84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880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7982800" y="1174536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66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7982800" y="11285280"/>
            <a:ext cx="847800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9080360" y="11745360"/>
            <a:ext cx="17373240" cy="41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17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/>
          <p:nvPr/>
        </p:nvPicPr>
        <p:blipFill>
          <a:blip r:embed="rId14"/>
          <a:stretch/>
        </p:blipFill>
        <p:spPr>
          <a:xfrm>
            <a:off x="0" y="19274040"/>
            <a:ext cx="37490040" cy="175212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0" y="0"/>
            <a:ext cx="37490040" cy="274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7400" tIns="347400" rIns="343080" bIns="343080" anchor="b"/>
          <a:lstStyle/>
          <a:p>
            <a:pPr>
              <a:lnSpc>
                <a:spcPct val="90000"/>
              </a:lnSpc>
              <a:spcAft>
                <a:spcPts val="1199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FreightText Book"/>
                <a:ea typeface="FreightText Book"/>
              </a:rPr>
              <a:t>This is a caption for the example and it may be this long or longer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1874520" y="838800"/>
            <a:ext cx="33741000" cy="351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6600" b="0" strike="noStrike" spc="-1">
                <a:solidFill>
                  <a:srgbClr val="070707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874520" y="4921200"/>
            <a:ext cx="33741000" cy="12197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700" b="0" strike="noStrike" spc="-1">
                <a:solidFill>
                  <a:srgbClr val="070707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8800" b="0" strike="noStrike" spc="-1">
                <a:solidFill>
                  <a:srgbClr val="070707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7300" b="0" strike="noStrike" spc="-1">
                <a:solidFill>
                  <a:srgbClr val="070707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7300" b="0" strike="noStrike" spc="-1">
                <a:solidFill>
                  <a:srgbClr val="070707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70707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70707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70707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/>
          <p:cNvPicPr/>
          <p:nvPr/>
        </p:nvPicPr>
        <p:blipFill>
          <a:blip r:embed="rId14"/>
          <a:stretch/>
        </p:blipFill>
        <p:spPr>
          <a:xfrm>
            <a:off x="0" y="19274040"/>
            <a:ext cx="37490040" cy="175212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0"/>
            <a:ext cx="37490040" cy="274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7400" tIns="347400" rIns="343080" bIns="343080" anchor="b"/>
          <a:lstStyle/>
          <a:p>
            <a:pPr>
              <a:lnSpc>
                <a:spcPct val="90000"/>
              </a:lnSpc>
              <a:spcAft>
                <a:spcPts val="1199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FreightText Book"/>
                <a:ea typeface="FreightText Book"/>
              </a:rPr>
              <a:t>This is a caption for the example and it may be this long or longer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19080360" y="11285280"/>
            <a:ext cx="17373240" cy="880560"/>
          </a:xfrm>
          <a:prstGeom prst="rect">
            <a:avLst/>
          </a:prstGeom>
        </p:spPr>
        <p:txBody>
          <a:bodyPr lIns="347400" tIns="347400" rIns="343080" bIns="343080" anchor="b"/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FreightText Book"/>
              </a:rPr>
              <a:t>Next Steps and Future Direction (Click to Edit) 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60400" y="499644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48" name="PlaceHolder 8"/>
          <p:cNvSpPr>
            <a:spLocks noGrp="1"/>
          </p:cNvSpPr>
          <p:nvPr>
            <p:ph type="body"/>
          </p:nvPr>
        </p:nvSpPr>
        <p:spPr>
          <a:xfrm>
            <a:off x="19080360" y="499644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49" name="PlaceHolder 9"/>
          <p:cNvSpPr>
            <a:spLocks noGrp="1"/>
          </p:cNvSpPr>
          <p:nvPr>
            <p:ph type="body"/>
          </p:nvPr>
        </p:nvSpPr>
        <p:spPr>
          <a:xfrm>
            <a:off x="860400" y="1247508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50" name="PlaceHolder 10"/>
          <p:cNvSpPr>
            <a:spLocks noGrp="1"/>
          </p:cNvSpPr>
          <p:nvPr>
            <p:ph type="body"/>
          </p:nvPr>
        </p:nvSpPr>
        <p:spPr>
          <a:xfrm>
            <a:off x="19080360" y="12475080"/>
            <a:ext cx="17373240" cy="5943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76280" indent="-475920">
              <a:lnSpc>
                <a:spcPct val="100000"/>
              </a:lnSpc>
              <a:spcBef>
                <a:spcPts val="799"/>
              </a:spcBef>
              <a:buClr>
                <a:srgbClr val="070707"/>
              </a:buClr>
              <a:buFont typeface="Arial"/>
              <a:buChar char="•"/>
            </a:pPr>
            <a:r>
              <a:rPr lang="en-US" sz="4000" b="0" strike="noStrike" spc="-1">
                <a:solidFill>
                  <a:srgbClr val="070707"/>
                </a:solidFill>
                <a:latin typeface="Arial"/>
              </a:rPr>
              <a:t>Edit Master text styles</a:t>
            </a:r>
          </a:p>
          <a:p>
            <a:pPr marL="1111320" lvl="1" indent="-6346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Second level</a:t>
            </a:r>
          </a:p>
          <a:p>
            <a:pPr marL="1682640" lvl="2" indent="-53928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•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Third level</a:t>
            </a:r>
          </a:p>
          <a:p>
            <a:pPr marL="2476440" lvl="3" indent="-666360">
              <a:lnSpc>
                <a:spcPct val="100000"/>
              </a:lnSpc>
              <a:spcBef>
                <a:spcPts val="601"/>
              </a:spcBef>
              <a:buClr>
                <a:srgbClr val="070707"/>
              </a:buClr>
              <a:buFont typeface="Arial"/>
              <a:buChar char="–"/>
            </a:pPr>
            <a:r>
              <a:rPr lang="en-US" sz="3000" b="0" strike="noStrike" spc="-1">
                <a:solidFill>
                  <a:srgbClr val="070707"/>
                </a:solidFill>
                <a:latin typeface="Arial"/>
              </a:rPr>
              <a:t>Fourth level</a:t>
            </a:r>
          </a:p>
        </p:txBody>
      </p:sp>
      <p:sp>
        <p:nvSpPr>
          <p:cNvPr id="51" name="PlaceHolder 11"/>
          <p:cNvSpPr>
            <a:spLocks noGrp="1"/>
          </p:cNvSpPr>
          <p:nvPr>
            <p:ph type="title"/>
          </p:nvPr>
        </p:nvSpPr>
        <p:spPr>
          <a:xfrm>
            <a:off x="10515600" y="457200"/>
            <a:ext cx="16458840" cy="1828440"/>
          </a:xfrm>
          <a:prstGeom prst="rect">
            <a:avLst/>
          </a:prstGeom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64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Click to edit Poster Title</a:t>
            </a:r>
            <a:endParaRPr lang="en-US" sz="64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2" name="PlaceHolder 12"/>
          <p:cNvSpPr>
            <a:spLocks noGrp="1"/>
          </p:cNvSpPr>
          <p:nvPr>
            <p:ph type="body"/>
          </p:nvPr>
        </p:nvSpPr>
        <p:spPr>
          <a:xfrm>
            <a:off x="860400" y="3859200"/>
            <a:ext cx="17373240" cy="880560"/>
          </a:xfrm>
          <a:prstGeom prst="rect">
            <a:avLst/>
          </a:prstGeom>
        </p:spPr>
        <p:txBody>
          <a:bodyPr lIns="347400" tIns="347400" rIns="343080" bIns="343080" anchor="b"/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FreightText Book"/>
              </a:rPr>
              <a:t>Research Problem Definition (Click to Edit) 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3" name="PlaceHolder 13"/>
          <p:cNvSpPr>
            <a:spLocks noGrp="1"/>
          </p:cNvSpPr>
          <p:nvPr>
            <p:ph type="body"/>
          </p:nvPr>
        </p:nvSpPr>
        <p:spPr>
          <a:xfrm>
            <a:off x="19080360" y="3859200"/>
            <a:ext cx="17373240" cy="880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70707"/>
                </a:solidFill>
                <a:latin typeface="Arial"/>
              </a:rPr>
              <a:t>Results (Click to Edit)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4" name="PlaceHolder 14"/>
          <p:cNvSpPr>
            <a:spLocks noGrp="1"/>
          </p:cNvSpPr>
          <p:nvPr>
            <p:ph type="body"/>
          </p:nvPr>
        </p:nvSpPr>
        <p:spPr>
          <a:xfrm>
            <a:off x="860400" y="11285280"/>
            <a:ext cx="17373240" cy="880560"/>
          </a:xfrm>
          <a:prstGeom prst="rect">
            <a:avLst/>
          </a:prstGeom>
        </p:spPr>
        <p:txBody>
          <a:bodyPr lIns="347400" tIns="347400" rIns="343080" bIns="343080" anchor="b"/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FreightText Book"/>
              </a:rPr>
              <a:t>Methods and Approach (Click to Edit) </a:t>
            </a:r>
            <a:endParaRPr lang="en-US" sz="4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5" name="PlaceHolder 15"/>
          <p:cNvSpPr>
            <a:spLocks noGrp="1"/>
          </p:cNvSpPr>
          <p:nvPr>
            <p:ph type="body"/>
          </p:nvPr>
        </p:nvSpPr>
        <p:spPr>
          <a:xfrm>
            <a:off x="860400" y="457200"/>
            <a:ext cx="9143640" cy="1828440"/>
          </a:xfrm>
          <a:prstGeom prst="rect">
            <a:avLst/>
          </a:prstGeom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Department Name</a:t>
            </a:r>
            <a:endParaRPr lang="en-US" sz="32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56" name="PlaceHolder 16"/>
          <p:cNvSpPr>
            <a:spLocks noGrp="1"/>
          </p:cNvSpPr>
          <p:nvPr>
            <p:ph type="body"/>
          </p:nvPr>
        </p:nvSpPr>
        <p:spPr>
          <a:xfrm>
            <a:off x="27486000" y="457200"/>
            <a:ext cx="8967600" cy="1828440"/>
          </a:xfrm>
          <a:prstGeom prst="rect">
            <a:avLst/>
          </a:prstGeom>
        </p:spPr>
        <p:txBody>
          <a:bodyPr lIns="347400" tIns="347400" rIns="343080" bIns="343080" anchor="ctr"/>
          <a:lstStyle/>
          <a:p>
            <a:pPr algn="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Student’s Name, PI Name,</a:t>
            </a:r>
            <a:endParaRPr lang="en-US" sz="32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df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jpeg"/><Relationship Id="rId17" Type="http://schemas.openxmlformats.org/officeDocument/2006/relationships/image" Target="../media/image17.pdf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df"/><Relationship Id="rId10" Type="http://schemas.openxmlformats.org/officeDocument/2006/relationships/image" Target="../media/image10.emf"/><Relationship Id="rId19" Type="http://schemas.openxmlformats.org/officeDocument/2006/relationships/image" Target="../media/image19.pdf"/><Relationship Id="rId4" Type="http://schemas.openxmlformats.org/officeDocument/2006/relationships/image" Target="../media/image4.png"/><Relationship Id="rId9" Type="http://schemas.openxmlformats.org/officeDocument/2006/relationships/image" Target="../media/image9.em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35000" y="3482640"/>
            <a:ext cx="26007480" cy="11821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0" strike="noStrike" spc="-1">
                <a:solidFill>
                  <a:srgbClr val="000000"/>
                </a:solidFill>
                <a:latin typeface="Arial"/>
                <a:ea typeface="Larsseit"/>
              </a:rPr>
              <a:t>This slide/poster size is 40.97” x 23.04” (16:9 aspect ratio)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0" strike="noStrike" spc="-1">
                <a:solidFill>
                  <a:srgbClr val="000000"/>
                </a:solidFill>
                <a:latin typeface="Arial"/>
                <a:ea typeface="Larsseit"/>
              </a:rPr>
              <a:t>Minimum font: 28pt (this may seem large, but at this poster size it’s not)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0" strike="noStrike" spc="-1">
                <a:solidFill>
                  <a:srgbClr val="000000"/>
                </a:solidFill>
                <a:latin typeface="Arial"/>
                <a:ea typeface="Larsseit"/>
              </a:rPr>
              <a:t>Recommended font types: Calibri, Arial, Times New Roman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  <a:ea typeface="Larsseit"/>
              </a:rPr>
              <a:t>When you are creating your e-poster, please make sure to save your formulas as an image and embed it into your presentation or they will change on our Surface Tablets.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  <a:ea typeface="Larsseit"/>
              </a:rPr>
              <a:t>Any video files need to be in .mov, .mpeg, .m4v or .mpg format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  <a:ea typeface="Larsseit"/>
              </a:rPr>
              <a:t>All files need to be saved in PPTX format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999"/>
              </a:spcBef>
            </a:pPr>
            <a:r>
              <a:rPr lang="en-US" sz="6000" b="1" strike="noStrike" spc="-1">
                <a:solidFill>
                  <a:srgbClr val="000000"/>
                </a:solidFill>
                <a:latin typeface="Arial"/>
                <a:ea typeface="Larsseit"/>
              </a:rPr>
              <a:t>Bring the final version of your eposter and any video files to the event on a flash drive as a backup.</a:t>
            </a:r>
            <a:endParaRPr lang="en-US" sz="6000" b="0" strike="noStrike" spc="-1">
              <a:solidFill>
                <a:srgbClr val="070707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0003680" y="469080"/>
            <a:ext cx="1701936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 algn="ctr">
              <a:lnSpc>
                <a:spcPct val="90000"/>
              </a:lnSpc>
            </a:pPr>
            <a:r>
              <a:rPr lang="en-US" sz="6400" b="1" strike="noStrike" spc="-1">
                <a:solidFill>
                  <a:srgbClr val="FFFFFF"/>
                </a:solidFill>
                <a:latin typeface="Arial"/>
                <a:ea typeface="FreightText Book"/>
              </a:rPr>
              <a:t>Instructions</a:t>
            </a:r>
            <a:endParaRPr lang="en-US" sz="6400" b="0" strike="noStrike" spc="-1">
              <a:solidFill>
                <a:srgbClr val="070707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5385399" y="16367166"/>
            <a:ext cx="6455110" cy="2377440"/>
          </a:xfrm>
          <a:prstGeom prst="rect">
            <a:avLst/>
          </a:prstGeom>
          <a:ln>
            <a:noFill/>
          </a:ln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7425722" y="9086540"/>
            <a:ext cx="7605803" cy="5274376"/>
          </a:xfrm>
          <a:prstGeom prst="rect">
            <a:avLst/>
          </a:prstGeom>
          <a:ln>
            <a:noFill/>
          </a:ln>
        </p:spPr>
      </p:pic>
      <p:sp>
        <p:nvSpPr>
          <p:cNvPr id="100" name="TextShape 3"/>
          <p:cNvSpPr txBox="1"/>
          <p:nvPr/>
        </p:nvSpPr>
        <p:spPr>
          <a:xfrm>
            <a:off x="10515600" y="457200"/>
            <a:ext cx="1645884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6400" b="1" spc="-1" dirty="0">
                <a:solidFill>
                  <a:srgbClr val="FFFFFF"/>
                </a:solidFill>
                <a:latin typeface="Arial"/>
                <a:ea typeface="FreightText Book"/>
              </a:rPr>
              <a:t>Concept Learning as Program Learning</a:t>
            </a:r>
            <a:endParaRPr lang="en-US" sz="6400" b="0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2" name="TextShape 4"/>
          <p:cNvSpPr txBox="1"/>
          <p:nvPr/>
        </p:nvSpPr>
        <p:spPr>
          <a:xfrm>
            <a:off x="25161115" y="3210692"/>
            <a:ext cx="11872085" cy="88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indent="-324000">
              <a:lnSpc>
                <a:spcPct val="100000"/>
              </a:lnSpc>
              <a:spcBef>
                <a:spcPts val="799"/>
              </a:spcBef>
            </a:pPr>
            <a:r>
              <a:rPr lang="en-US" sz="4000" dirty="0"/>
              <a:t>Logical Rule Induction via Neural Theorem Proving</a:t>
            </a:r>
            <a:endParaRPr lang="en-US" sz="4000" b="1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3" name="TextShape 5"/>
          <p:cNvSpPr txBox="1"/>
          <p:nvPr/>
        </p:nvSpPr>
        <p:spPr>
          <a:xfrm>
            <a:off x="860400" y="457200"/>
            <a:ext cx="914364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Computational Cognitive Science Group</a:t>
            </a:r>
          </a:p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Dept. </a:t>
            </a:r>
            <a:r>
              <a:rPr lang="en-US" sz="3200" b="1" spc="-1" dirty="0">
                <a:solidFill>
                  <a:srgbClr val="FFFFFF"/>
                </a:solidFill>
                <a:latin typeface="Arial"/>
                <a:ea typeface="FreightText Book"/>
              </a:rPr>
              <a:t>of Brain and Cognitive Sciences</a:t>
            </a:r>
            <a:endParaRPr lang="en-US" sz="3200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04" name="TextShape 6"/>
          <p:cNvSpPr txBox="1"/>
          <p:nvPr/>
        </p:nvSpPr>
        <p:spPr>
          <a:xfrm>
            <a:off x="27486000" y="457200"/>
            <a:ext cx="8967600" cy="1828440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txBody>
          <a:bodyPr lIns="347400" tIns="347400" rIns="343080" bIns="343080" anchor="ctr"/>
          <a:lstStyle/>
          <a:p>
            <a:pPr algn="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Joshua S. Rule, Andrés 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rial"/>
                <a:ea typeface="FreightText Book"/>
              </a:rPr>
              <a:t>Campero</a:t>
            </a:r>
            <a:r>
              <a:rPr lang="en-US" sz="3200" b="1" strike="noStrike" spc="-1" dirty="0">
                <a:solidFill>
                  <a:srgbClr val="FFFFFF"/>
                </a:solidFill>
                <a:latin typeface="Arial"/>
                <a:ea typeface="FreightText Book"/>
              </a:rPr>
              <a:t>,</a:t>
            </a:r>
          </a:p>
          <a:p>
            <a:pPr algn="r"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Arial"/>
                <a:ea typeface="FreightText Book"/>
              </a:rPr>
              <a:t>Maxwell Nye, Joshua B. </a:t>
            </a:r>
            <a:r>
              <a:rPr lang="en-US" sz="3200" b="1" spc="-1" dirty="0" err="1">
                <a:solidFill>
                  <a:srgbClr val="FFFFFF"/>
                </a:solidFill>
                <a:latin typeface="Arial"/>
                <a:ea typeface="FreightText Book"/>
              </a:rPr>
              <a:t>Tenenbau</a:t>
            </a:r>
            <a:r>
              <a:rPr lang="en-US" sz="3200" b="1" strike="noStrike" spc="-1" dirty="0" err="1">
                <a:solidFill>
                  <a:srgbClr val="FFFFFF"/>
                </a:solidFill>
                <a:latin typeface="Arial"/>
                <a:ea typeface="FreightText Book"/>
              </a:rPr>
              <a:t>m</a:t>
            </a:r>
            <a:endParaRPr lang="en-US" sz="3200" b="0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6" name="TextShape 4">
            <a:extLst>
              <a:ext uri="{FF2B5EF4-FFF2-40B4-BE49-F238E27FC236}">
                <a16:creationId xmlns:a16="http://schemas.microsoft.com/office/drawing/2014/main" id="{9E2D6725-D775-A641-A801-363318FC4738}"/>
              </a:ext>
            </a:extLst>
          </p:cNvPr>
          <p:cNvSpPr txBox="1"/>
          <p:nvPr/>
        </p:nvSpPr>
        <p:spPr>
          <a:xfrm>
            <a:off x="508000" y="3207925"/>
            <a:ext cx="11841165" cy="88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indent="-324000">
              <a:lnSpc>
                <a:spcPct val="100000"/>
              </a:lnSpc>
              <a:spcBef>
                <a:spcPts val="799"/>
              </a:spcBef>
            </a:pPr>
            <a:r>
              <a:rPr lang="en-US" sz="4000" dirty="0"/>
              <a:t>Learning List Concepts through Program Induction</a:t>
            </a:r>
            <a:endParaRPr lang="en-US" sz="4000" b="1" strike="noStrike" spc="-1" dirty="0">
              <a:solidFill>
                <a:srgbClr val="070707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BE59B-77A7-C54A-9C57-ECF3B779D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3" y="14404573"/>
            <a:ext cx="4343400" cy="434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B6143-45F1-9E4C-99EF-8C5EDBDD0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4404573"/>
            <a:ext cx="4343400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5BE9D-5AE7-0D4D-9921-FA7303ACE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97" y="14404573"/>
            <a:ext cx="2895600" cy="4343400"/>
          </a:xfrm>
          <a:prstGeom prst="rect">
            <a:avLst/>
          </a:prstGeom>
        </p:spPr>
      </p:pic>
      <p:sp>
        <p:nvSpPr>
          <p:cNvPr id="25" name="TextShape 4">
            <a:extLst>
              <a:ext uri="{FF2B5EF4-FFF2-40B4-BE49-F238E27FC236}">
                <a16:creationId xmlns:a16="http://schemas.microsoft.com/office/drawing/2014/main" id="{1F55E0BB-45FB-054B-8111-5A68CD8D6793}"/>
              </a:ext>
            </a:extLst>
          </p:cNvPr>
          <p:cNvSpPr txBox="1"/>
          <p:nvPr/>
        </p:nvSpPr>
        <p:spPr>
          <a:xfrm>
            <a:off x="12821479" y="3225958"/>
            <a:ext cx="11867322" cy="88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indent="-324000">
              <a:lnSpc>
                <a:spcPct val="100000"/>
              </a:lnSpc>
              <a:spcBef>
                <a:spcPts val="799"/>
              </a:spcBef>
            </a:pPr>
            <a:r>
              <a:rPr lang="en-US" sz="4000" dirty="0"/>
              <a:t>Learning to Infer Program Sketches </a:t>
            </a:r>
            <a:endParaRPr lang="en-US" sz="4000" b="1" strike="noStrike" spc="-1" dirty="0">
              <a:solidFill>
                <a:srgbClr val="070707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631B02-ED8D-4747-B3D5-0BCB9606BA60}"/>
              </a:ext>
            </a:extLst>
          </p:cNvPr>
          <p:cNvSpPr txBox="1"/>
          <p:nvPr/>
        </p:nvSpPr>
        <p:spPr>
          <a:xfrm>
            <a:off x="695492" y="3917736"/>
            <a:ext cx="11648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Problem: </a:t>
            </a:r>
            <a:r>
              <a:rPr lang="en-US" sz="2800" spc="-30" dirty="0"/>
              <a:t>model human learning of structured concepts in two online experiments using a game-based </a:t>
            </a:r>
          </a:p>
          <a:p>
            <a:r>
              <a:rPr lang="en-US" sz="2800" spc="-30" dirty="0"/>
              <a:t>paradigm (left) for a family of list</a:t>
            </a:r>
          </a:p>
          <a:p>
            <a:r>
              <a:rPr lang="en-US" sz="2800" spc="-30" dirty="0"/>
              <a:t>transformation .concepts (right).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895061-48F3-4B46-A724-D14DDD452243}"/>
              </a:ext>
            </a:extLst>
          </p:cNvPr>
          <p:cNvSpPr txBox="1"/>
          <p:nvPr/>
        </p:nvSpPr>
        <p:spPr>
          <a:xfrm>
            <a:off x="708194" y="12545034"/>
            <a:ext cx="116362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spc="-30" dirty="0"/>
              <a:t>Results:</a:t>
            </a:r>
            <a:r>
              <a:rPr lang="en-US" sz="2800" spc="-30" dirty="0"/>
              <a:t> Exp. 1: model predicts overall (left) and per-trial performance; (right). Exp. 2: curriculum training outperforms random training for (a) overall performance, (b) description quality, (c) trial-by-trial performance, and (d) predictive power of past performance.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7DD8-B891-4A40-B029-2FD27751CDFD}"/>
              </a:ext>
            </a:extLst>
          </p:cNvPr>
          <p:cNvGrpSpPr/>
          <p:nvPr/>
        </p:nvGrpSpPr>
        <p:grpSpPr>
          <a:xfrm>
            <a:off x="708193" y="9086540"/>
            <a:ext cx="5154596" cy="3418763"/>
            <a:chOff x="8067393" y="7847284"/>
            <a:chExt cx="4611717" cy="305870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239C3AA-593A-784A-84DC-42A8C7631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797" t="61323" r="12457" b="7540"/>
            <a:stretch/>
          </p:blipFill>
          <p:spPr>
            <a:xfrm>
              <a:off x="8067393" y="9244799"/>
              <a:ext cx="4587903" cy="1661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397C5C-5410-7F4E-8519-D37B2BBF68AE}"/>
                </a:ext>
              </a:extLst>
            </p:cNvPr>
            <p:cNvSpPr/>
            <p:nvPr/>
          </p:nvSpPr>
          <p:spPr>
            <a:xfrm>
              <a:off x="9818557" y="9284869"/>
              <a:ext cx="2836739" cy="176158"/>
            </a:xfrm>
            <a:prstGeom prst="rect">
              <a:avLst/>
            </a:prstGeom>
            <a:solidFill>
              <a:srgbClr val="F7F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95CB0D-DCC7-C14B-810E-EF700DF6AA47}"/>
                </a:ext>
              </a:extLst>
            </p:cNvPr>
            <p:cNvSpPr txBox="1"/>
            <p:nvPr/>
          </p:nvSpPr>
          <p:spPr>
            <a:xfrm>
              <a:off x="9690791" y="9240208"/>
              <a:ext cx="29883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6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the larger of head or summed tail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B2B7BE-6D1B-E143-B316-3D63C4DBF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61255" b="73805"/>
            <a:stretch/>
          </p:blipFill>
          <p:spPr>
            <a:xfrm>
              <a:off x="8067393" y="7847284"/>
              <a:ext cx="4587903" cy="139751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E16686B-B6BE-2C4D-9CD7-74A467BDE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7537" y="4673310"/>
            <a:ext cx="5806440" cy="36345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302E75-4154-7341-BFA9-DABDB9732B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3572" y="9086540"/>
            <a:ext cx="5806440" cy="341743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01A749F-0DBF-F644-A3AE-C7637F4D5438}"/>
              </a:ext>
            </a:extLst>
          </p:cNvPr>
          <p:cNvSpPr txBox="1"/>
          <p:nvPr/>
        </p:nvSpPr>
        <p:spPr>
          <a:xfrm>
            <a:off x="719876" y="8459256"/>
            <a:ext cx="1164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Approach: </a:t>
            </a:r>
            <a:r>
              <a:rPr lang="en-US" sz="2800" spc="-30" dirty="0"/>
              <a:t>learn rewrite rules (left) building on assumed primitives (right).</a:t>
            </a:r>
            <a:endParaRPr lang="en-US" sz="2800" b="1" spc="-3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A1A992-8277-2944-90D4-FA12D5E4EDF4}"/>
              </a:ext>
            </a:extLst>
          </p:cNvPr>
          <p:cNvGrpSpPr/>
          <p:nvPr/>
        </p:nvGrpSpPr>
        <p:grpSpPr>
          <a:xfrm>
            <a:off x="768002" y="6035347"/>
            <a:ext cx="5486400" cy="1874921"/>
            <a:chOff x="719876" y="5218604"/>
            <a:chExt cx="5486400" cy="187492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A5CA20F-669D-AC46-BF8B-CC0406D45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3022" t="67853" b="7086"/>
            <a:stretch/>
          </p:blipFill>
          <p:spPr>
            <a:xfrm>
              <a:off x="3624326" y="5361971"/>
              <a:ext cx="2581950" cy="10982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87E91E8-2644-444C-AD51-AECFDBF93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9315" t="47531" r="3095" b="42878"/>
            <a:stretch/>
          </p:blipFill>
          <p:spPr>
            <a:xfrm>
              <a:off x="3597920" y="6673213"/>
              <a:ext cx="2065951" cy="4203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A7795C-54F5-1448-A0A0-48EEEC52B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50172" r="47634" b="7041"/>
            <a:stretch/>
          </p:blipFill>
          <p:spPr>
            <a:xfrm>
              <a:off x="719876" y="5218605"/>
              <a:ext cx="2878044" cy="187492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FD4944-E4ED-7844-9BDA-3F14115B6187}"/>
                </a:ext>
              </a:extLst>
            </p:cNvPr>
            <p:cNvSpPr/>
            <p:nvPr/>
          </p:nvSpPr>
          <p:spPr>
            <a:xfrm>
              <a:off x="950015" y="5218604"/>
              <a:ext cx="365633" cy="434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11E7D2-C6F0-C243-B02B-896B7FFC4959}"/>
                </a:ext>
              </a:extLst>
            </p:cNvPr>
            <p:cNvSpPr/>
            <p:nvPr/>
          </p:nvSpPr>
          <p:spPr>
            <a:xfrm>
              <a:off x="5445760" y="5392451"/>
              <a:ext cx="314960" cy="33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F3BCF8-F905-6341-A308-55B42977768C}"/>
                </a:ext>
              </a:extLst>
            </p:cNvPr>
            <p:cNvSpPr/>
            <p:nvPr/>
          </p:nvSpPr>
          <p:spPr>
            <a:xfrm>
              <a:off x="4685244" y="5727710"/>
              <a:ext cx="314960" cy="33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199878B-AC7D-524E-A8A1-5E1F9B6F1E99}"/>
                </a:ext>
              </a:extLst>
            </p:cNvPr>
            <p:cNvSpPr/>
            <p:nvPr/>
          </p:nvSpPr>
          <p:spPr>
            <a:xfrm>
              <a:off x="5877364" y="6114398"/>
              <a:ext cx="314960" cy="33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AEFC501-DD22-F146-895D-985A2D3F0C3A}"/>
              </a:ext>
            </a:extLst>
          </p:cNvPr>
          <p:cNvSpPr txBox="1"/>
          <p:nvPr/>
        </p:nvSpPr>
        <p:spPr>
          <a:xfrm>
            <a:off x="25404171" y="4028315"/>
            <a:ext cx="1164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Problem: </a:t>
            </a:r>
            <a:r>
              <a:rPr lang="en-US" sz="2800" spc="-30" dirty="0"/>
              <a:t>transform a knowledge base of observations (left) into a logical theory containing generalized predicates and core facts (right).</a:t>
            </a:r>
            <a:endParaRPr lang="en-US" sz="2800" b="1" spc="-3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07BC48-C950-654E-A561-10090C85D79C}"/>
              </a:ext>
            </a:extLst>
          </p:cNvPr>
          <p:cNvSpPr txBox="1"/>
          <p:nvPr/>
        </p:nvSpPr>
        <p:spPr>
          <a:xfrm>
            <a:off x="25397547" y="7276153"/>
            <a:ext cx="1164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Approach: </a:t>
            </a:r>
            <a:r>
              <a:rPr lang="en-US" sz="2800" spc="-30" dirty="0"/>
              <a:t>neuro-symbolic program induction</a:t>
            </a:r>
            <a:endParaRPr lang="en-US" sz="2800" b="1" spc="-3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C4AA23-F12A-CA4F-8CCD-3D46409B18E2}"/>
              </a:ext>
            </a:extLst>
          </p:cNvPr>
          <p:cNvSpPr txBox="1"/>
          <p:nvPr/>
        </p:nvSpPr>
        <p:spPr>
          <a:xfrm>
            <a:off x="25385401" y="14501397"/>
            <a:ext cx="11648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Results: </a:t>
            </a:r>
            <a:r>
              <a:rPr lang="en-US" sz="2800" spc="-30" dirty="0"/>
              <a:t>This approach recovers taxonomic relations (left) as well as out-perform previous state-of-the-art on a variety of problems (right; score is percentage of random initializations leading to solution. 𝛿ILP is previous state-of-the-art (Evans, </a:t>
            </a:r>
            <a:r>
              <a:rPr lang="en-US" sz="2800" spc="-30" dirty="0" err="1"/>
              <a:t>Grefenstette</a:t>
            </a:r>
            <a:r>
              <a:rPr lang="en-US" sz="2800" spc="-30" dirty="0"/>
              <a:t>, 2018)).</a:t>
            </a:r>
            <a:endParaRPr lang="en-US" sz="2800" b="1" spc="-3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B601296-5201-CE49-9B80-E01D2955FE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t="37229" r="11666"/>
          <a:stretch/>
        </p:blipFill>
        <p:spPr>
          <a:xfrm>
            <a:off x="32105598" y="16362883"/>
            <a:ext cx="4931974" cy="237744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70429C5-024F-C641-A99B-252C1EFF7C99}"/>
              </a:ext>
            </a:extLst>
          </p:cNvPr>
          <p:cNvGrpSpPr/>
          <p:nvPr/>
        </p:nvGrpSpPr>
        <p:grpSpPr>
          <a:xfrm>
            <a:off x="25683423" y="4982526"/>
            <a:ext cx="11078568" cy="2308324"/>
            <a:chOff x="25683423" y="4982526"/>
            <a:chExt cx="11078568" cy="230832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200BDF-64BF-1C4D-88E1-195AB6FA829C}"/>
                </a:ext>
              </a:extLst>
            </p:cNvPr>
            <p:cNvSpPr txBox="1"/>
            <p:nvPr/>
          </p:nvSpPr>
          <p:spPr>
            <a:xfrm>
              <a:off x="30859413" y="4982526"/>
              <a:ext cx="590257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grandfatherOf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:-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[[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Z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], 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Z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:- 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:- 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LILY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HARRY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DC71A2-4A7A-CC47-B99B-9BDA300C0372}"/>
                </a:ext>
              </a:extLst>
            </p:cNvPr>
            <p:cNvSpPr txBox="1"/>
            <p:nvPr/>
          </p:nvSpPr>
          <p:spPr>
            <a:xfrm>
              <a:off x="25683423" y="4982526"/>
              <a:ext cx="395012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grandfatherOf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ABE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HOMER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BART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fatherOf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JAMES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HARRY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parentOf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LILY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HARRY</a:t>
              </a:r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].</a:t>
              </a:r>
            </a:p>
            <a:p>
              <a:r>
                <a: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...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C298CC3A-3038-6B48-A2A5-14C1DEEEF9D7}"/>
                </a:ext>
              </a:extLst>
            </p:cNvPr>
            <p:cNvSpPr/>
            <p:nvPr/>
          </p:nvSpPr>
          <p:spPr>
            <a:xfrm>
              <a:off x="29919419" y="5360327"/>
              <a:ext cx="655531" cy="155272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8384028" y="33973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631B02-ED8D-4747-B3D5-0BCB9606BA60}"/>
              </a:ext>
            </a:extLst>
          </p:cNvPr>
          <p:cNvSpPr txBox="1"/>
          <p:nvPr/>
        </p:nvSpPr>
        <p:spPr>
          <a:xfrm>
            <a:off x="13135529" y="3943132"/>
            <a:ext cx="116489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Problem: </a:t>
            </a:r>
            <a:r>
              <a:rPr lang="en-US" sz="2800" spc="-30" dirty="0"/>
              <a:t>Build systems which write code automatically from the kinds of specifications humans can easily provide, such as examples and natural language instruction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895061-48F3-4B46-A724-D14DDD452243}"/>
              </a:ext>
            </a:extLst>
          </p:cNvPr>
          <p:cNvSpPr txBox="1"/>
          <p:nvPr/>
        </p:nvSpPr>
        <p:spPr>
          <a:xfrm>
            <a:off x="13148231" y="12570430"/>
            <a:ext cx="116362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spc="-30" dirty="0"/>
              <a:t>Results:</a:t>
            </a:r>
            <a:r>
              <a:rPr lang="en-US" sz="2800" spc="-30" dirty="0"/>
              <a:t> Our approach is able to synthesize programs more accurately than baselines in a variety of domains: list processing from examples (left), text editing from examples (middle), and character and list manipulation from language description (right).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1A749F-0DBF-F644-A3AE-C7637F4D5438}"/>
              </a:ext>
            </a:extLst>
          </p:cNvPr>
          <p:cNvSpPr txBox="1"/>
          <p:nvPr/>
        </p:nvSpPr>
        <p:spPr>
          <a:xfrm>
            <a:off x="13159913" y="8484652"/>
            <a:ext cx="1164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" dirty="0"/>
              <a:t>Approach: </a:t>
            </a:r>
            <a:r>
              <a:rPr lang="en-US" sz="2800" spc="-30" dirty="0"/>
              <a:t>Learn </a:t>
            </a:r>
            <a:r>
              <a:rPr lang="en-US" sz="2800" i="1" spc="-30" dirty="0"/>
              <a:t>Program sketches</a:t>
            </a:r>
            <a:r>
              <a:rPr lang="en-US" sz="2800" spc="-30" dirty="0"/>
              <a:t>, which serve as an intermediate between pattern recognition and explicit search approaches.</a:t>
            </a:r>
            <a:endParaRPr lang="en-US" sz="2800" b="1" spc="-30" dirty="0"/>
          </a:p>
        </p:txBody>
      </p:sp>
      <p:pic>
        <p:nvPicPr>
          <p:cNvPr id="74" name="Picture 73" descr="figmodel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13135528" y="9824287"/>
            <a:ext cx="11577663" cy="2177666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13540961" y="5670118"/>
          <a:ext cx="10030066" cy="2137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5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1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/>
                          <a:cs typeface="Times New Roman"/>
                        </a:rPr>
                        <a:t>Spec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/>
                          <a:cs typeface="Times New Roman"/>
                        </a:rPr>
                        <a:t>Program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05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[2,3,4,5,6] → [2,4,6] </a:t>
                      </a:r>
                      <a:endParaRPr lang="en-US" dirty="0">
                        <a:latin typeface="Menlo Bold"/>
                        <a:cs typeface="Menlo Bold"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[5,8,3,2,2,1,12] → [8,2,2,12] </a:t>
                      </a:r>
                      <a:endParaRPr lang="en-US" dirty="0">
                        <a:latin typeface="Menlo Bold"/>
                        <a:cs typeface="Menlo Bold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filter(input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, lambda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: x%2==0) </a:t>
                      </a:r>
                      <a:endParaRPr lang="en-US" dirty="0">
                        <a:latin typeface="Menlo Bold"/>
                        <a:cs typeface="Menlo Bold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05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You are given an array of numbers, your task is to compute median in the given array with its digits reversed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reduce(reverse(digits(deref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 (sort a) (/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len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Menlo Bold"/>
                          <a:ea typeface="+mn-ea"/>
                          <a:cs typeface="Menlo Bold"/>
                        </a:rPr>
                        <a:t> a) 2)))) 0 (lambda2 (+(* arg1 10) arg2))) </a:t>
                      </a:r>
                      <a:endParaRPr lang="en-US" dirty="0">
                        <a:latin typeface="Menlo Bold"/>
                        <a:cs typeface="Menlo Bold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6" name="Picture 75" descr="algolisp_init_final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20010666" y="14940633"/>
            <a:ext cx="4735861" cy="3554464"/>
          </a:xfrm>
          <a:prstGeom prst="rect">
            <a:avLst/>
          </a:prstGeom>
        </p:spPr>
      </p:pic>
      <p:pic>
        <p:nvPicPr>
          <p:cNvPr id="77" name="Picture 76" descr="rb_new_combined_percentage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7"/>
              <a:stretch>
                <a:fillRect/>
              </a:stretch>
            </p:blipFill>
          </mc:Choice>
          <mc:Fallback>
            <p:blipFill>
              <a:blip r:embed="rId18"/>
              <a:stretch>
                <a:fillRect/>
              </a:stretch>
            </p:blipFill>
          </mc:Fallback>
        </mc:AlternateContent>
        <p:spPr>
          <a:xfrm>
            <a:off x="16817342" y="15309308"/>
            <a:ext cx="3193324" cy="2389798"/>
          </a:xfrm>
          <a:prstGeom prst="rect">
            <a:avLst/>
          </a:prstGeom>
        </p:spPr>
      </p:pic>
      <p:pic>
        <p:nvPicPr>
          <p:cNvPr id="78" name="Picture 77" descr="T34new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9"/>
              <a:stretch>
                <a:fillRect/>
              </a:stretch>
            </p:blipFill>
          </mc:Choice>
          <mc:Fallback>
            <p:blipFill>
              <a:blip r:embed="rId20"/>
              <a:stretch>
                <a:fillRect/>
              </a:stretch>
            </p:blipFill>
          </mc:Fallback>
        </mc:AlternateContent>
        <p:spPr>
          <a:xfrm>
            <a:off x="13135528" y="15085507"/>
            <a:ext cx="3681813" cy="2755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D2557"/>
      </a:lt2>
      <a:accent1>
        <a:srgbClr val="558D9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D2557"/>
      </a:lt2>
      <a:accent1>
        <a:srgbClr val="558D9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2864</TotalTime>
  <Words>653</Words>
  <Application>Microsoft Macintosh PowerPoint</Application>
  <PresentationFormat>Custom</PresentationFormat>
  <Paragraphs>51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FreightText Book</vt:lpstr>
      <vt:lpstr>Menlo</vt:lpstr>
      <vt:lpstr>Menlo Bold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Jon at ePosterBoards LLC</dc:creator>
  <dc:description/>
  <cp:lastModifiedBy>Microsoft Office User</cp:lastModifiedBy>
  <cp:revision>106</cp:revision>
  <dcterms:created xsi:type="dcterms:W3CDTF">2019-02-16T23:38:12Z</dcterms:created>
  <dcterms:modified xsi:type="dcterms:W3CDTF">2019-02-17T01:55:17Z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15.0022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